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2" r:id="rId8"/>
    <p:sldId id="283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0" r:id="rId23"/>
    <p:sldId id="275" r:id="rId24"/>
    <p:sldId id="276" r:id="rId25"/>
    <p:sldId id="277" r:id="rId26"/>
    <p:sldId id="281" r:id="rId27"/>
    <p:sldId id="284" r:id="rId28"/>
    <p:sldId id="278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26.02.2016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26.02.2016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yunc.org/%D0%9E%D1%80%D0%B8%D0%B5%D0%BD%D1%82%D0%B8%D1%80%D0%BE%D0%B2%D0%B0%D0%BD%D0%B8%D0%B5_%D1%81%D0%BF%D0%BE%D1%80%D1%82%D0%B8%D0%B2%D0%BD%D0%BE%D0%B5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день ГТО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44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326735"/>
            <a:ext cx="2952328" cy="3508977"/>
          </a:xfrm>
        </p:spPr>
        <p:txBody>
          <a:bodyPr>
            <a:normAutofit fontScale="70000" lnSpcReduction="20000"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Первым обладателем знака ГТО I ступени стал знаменитый конькобежец Яков Федорович Мельников, первый заслуженный мастер спорта СССР чемпион России 1915 года, чемпион РСФСР 1918, 1919 и 1922 годов; чемпион СССР 1924, 1927-28, 1932-35 годов; чемпион Европы 1927 года по конькобежному спорту.</a:t>
            </a:r>
            <a:endParaRPr lang="ru-RU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endParaRPr lang="ru-RU" dirty="0"/>
          </a:p>
        </p:txBody>
      </p:sp>
      <p:pic>
        <p:nvPicPr>
          <p:cNvPr id="4" name="Рисунок 3" descr="C:\Users\v.khakimullina\Pictures\Яков Федорович Мельников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80125"/>
            <a:ext cx="4869567" cy="34531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/>
                <a:ea typeface="Calibri"/>
              </a:rPr>
              <a:t>Первый </a:t>
            </a:r>
            <a:r>
              <a:rPr lang="ru-RU" b="1" dirty="0">
                <a:latin typeface="Times New Roman"/>
                <a:ea typeface="Calibri"/>
              </a:rPr>
              <a:t>комплекс ГТО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123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ГТО и Великая Отечественная Война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indent="450215" algn="just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</a:pPr>
            <a:r>
              <a:rPr lang="ru-RU" dirty="0">
                <a:solidFill>
                  <a:srgbClr val="222222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Благодаря ГТО миллионы советских людей получили навыки маршевой, лыжной, стрелковой подготовки, плавания, метания гранат, преодоления водных преград и препятствий. Это помогло им в минимальные сроки овладеть военным делом, стать снайперами, разведчиками, танкистами, летчиками. Скромный значок ГТО для многих из них стал первой наградой, к которой позднее добавились ордена за трудовые и боевые заслуги.</a:t>
            </a:r>
            <a:endParaRPr lang="ru-RU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 Unicode M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26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28800"/>
            <a:ext cx="7704856" cy="4203829"/>
          </a:xfrm>
        </p:spPr>
        <p:txBody>
          <a:bodyPr/>
          <a:lstStyle/>
          <a:p>
            <a:pPr indent="0" algn="just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231F2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Обладателями значков II ступени ГТО были герои Великой Отечественной войны: </a:t>
            </a:r>
            <a:endParaRPr lang="ru-RU" sz="1600" dirty="0" smtClean="0">
              <a:solidFill>
                <a:srgbClr val="231F20"/>
              </a:solidFill>
              <a:uFill>
                <a:solidFill>
                  <a:srgbClr val="000000"/>
                </a:solidFill>
              </a:uFill>
              <a:latin typeface="Times New Roman"/>
              <a:ea typeface="Times New Roman"/>
            </a:endParaRPr>
          </a:p>
          <a:p>
            <a:pPr indent="0" algn="just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231F2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летчики </a:t>
            </a:r>
            <a:r>
              <a:rPr lang="ru-RU" sz="1600" dirty="0">
                <a:solidFill>
                  <a:srgbClr val="231F2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Иван </a:t>
            </a:r>
            <a:r>
              <a:rPr lang="ru-RU" sz="1600" dirty="0" err="1">
                <a:solidFill>
                  <a:srgbClr val="231F2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Кожедуб</a:t>
            </a:r>
            <a:r>
              <a:rPr lang="ru-RU" sz="1600" dirty="0">
                <a:solidFill>
                  <a:srgbClr val="231F2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, Александр </a:t>
            </a:r>
            <a:r>
              <a:rPr lang="ru-RU" sz="1600" dirty="0" err="1">
                <a:solidFill>
                  <a:srgbClr val="231F2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Покрышкин</a:t>
            </a:r>
            <a:r>
              <a:rPr lang="ru-RU" sz="1600" dirty="0">
                <a:solidFill>
                  <a:srgbClr val="231F2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, Николай </a:t>
            </a:r>
            <a:r>
              <a:rPr lang="ru-RU" sz="1600" dirty="0" smtClean="0">
                <a:solidFill>
                  <a:srgbClr val="231F2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Гастелло </a:t>
            </a:r>
          </a:p>
          <a:p>
            <a:pPr marL="68580" indent="0"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864096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ГТО и Великая Отечественная Война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 descr="http://www.9maya.ru/uploads/posts/2012-02/1329008832_kozhedub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36912"/>
            <a:ext cx="2304256" cy="330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topwar.ru/uploads/posts/2011-10/1317541377_13712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2357" y="2845118"/>
            <a:ext cx="3252207" cy="283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020.radikal.ru/1107/7e/3078ce6dfb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636523"/>
            <a:ext cx="2071127" cy="335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610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7992888" cy="864096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Значки ГТО времен Великой Отечественной войны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492" y="2276872"/>
            <a:ext cx="6777317" cy="3555757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Значок ГТО 1 ступени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858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Значки ГТО 1 и 2 ступеней 1946 – 1961годов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fficeArt object" descr="http://www.znak.biz.ua/images/iv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72200" y="1916832"/>
            <a:ext cx="1584176" cy="165618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officeArt object" descr="http://www.znak.biz.ua/images/via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123728" y="4365104"/>
            <a:ext cx="1656184" cy="18002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officeArt object" descr="http://www.znak.biz.ua/images/vib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100882" y="4581128"/>
            <a:ext cx="1423446" cy="15841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43285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ГТО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советское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769644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70000"/>
              </a:lnSpc>
            </a:pP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Введенный в 1972 году</a:t>
            </a:r>
            <a:r>
              <a:rPr lang="ru-RU" sz="3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новый комплекс ГТО</a:t>
            </a: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3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позволил </a:t>
            </a: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улучшить массовую физкультурно-спортивную работу в каждом коллективе, в спортивном </a:t>
            </a:r>
            <a:r>
              <a:rPr lang="ru-RU" sz="3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клубе </a:t>
            </a: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в целом по </a:t>
            </a:r>
            <a:r>
              <a:rPr lang="ru-RU" sz="3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стране.</a:t>
            </a:r>
          </a:p>
          <a:p>
            <a:pPr indent="450215" algn="just">
              <a:lnSpc>
                <a:spcPct val="170000"/>
              </a:lnSpc>
              <a:spcBef>
                <a:spcPts val="500"/>
              </a:spcBef>
              <a:spcAft>
                <a:spcPts val="0"/>
              </a:spcAft>
            </a:pPr>
            <a:r>
              <a:rPr lang="ru-RU" sz="3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Расширились возрастные рамки комплекса: добавились ступени для школьников 10 - 13 лет и трудящихся 40 -60 лет.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432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450215" algn="just">
              <a:lnSpc>
                <a:spcPct val="170000"/>
              </a:lnSpc>
              <a:spcBef>
                <a:spcPts val="500"/>
              </a:spcBef>
              <a:buClr>
                <a:srgbClr val="94C600"/>
              </a:buClr>
            </a:pP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выполнении нормативов Комплекса ГТО участники награждались серебряными и золотыми знаками отличия, для 5-й ступени предусматривался только золотой значок, а для 4-й, кроме того, золотой с отличием.   </a:t>
            </a:r>
          </a:p>
          <a:p>
            <a:pPr marL="68580" indent="0">
              <a:buNone/>
            </a:pPr>
            <a:endParaRPr lang="ru-RU" dirty="0"/>
          </a:p>
        </p:txBody>
      </p:sp>
      <p:pic>
        <p:nvPicPr>
          <p:cNvPr id="4" name="officeArt object" descr="http://www.znak.biz.ua/images/xvi(1)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27584" y="4188212"/>
            <a:ext cx="1411605" cy="14116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officeArt object" descr="http://www.znak.biz.ua/images/xvi(2)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339752" y="4188212"/>
            <a:ext cx="1411605" cy="14116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officeArt object" descr="http://www.znak.biz.ua/images/xvi(3)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851920" y="4093638"/>
            <a:ext cx="1579880" cy="15798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officeArt object" descr="http://www.znak.biz.ua/images/xvi(4).jp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508104" y="4127141"/>
            <a:ext cx="1589405" cy="14668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officeArt object" descr="http://www.znak.biz.ua/images/xvi(6).jp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236296" y="4157428"/>
            <a:ext cx="1470025" cy="14700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ГТО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СССР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4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3" y="2323652"/>
            <a:ext cx="4968668" cy="3508977"/>
          </a:xfrm>
        </p:spPr>
        <p:txBody>
          <a:bodyPr>
            <a:normAutofit fontScale="85000" lnSpcReduction="10000"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В 1973 году при Спорткомитете СССР создан Всесоюзный совет по работе наиболее массового привлечения граждан к сдаче комплекса ГТО. Председателем Совета был назначен лётчик-космонавт СССР Алексей Архипович Леонов.</a:t>
            </a:r>
            <a:endParaRPr lang="ru-RU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endParaRPr lang="ru-RU" dirty="0"/>
          </a:p>
        </p:txBody>
      </p:sp>
      <p:pic>
        <p:nvPicPr>
          <p:cNvPr id="4" name="Рисунок 3" descr="http://12apr.su/books/item/f00/s00/z0000033/pic/000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636912"/>
            <a:ext cx="196798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ГТО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СССР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90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К началу 1976 года свыше 220 миллионов человек имели значки ГТО.</a:t>
            </a:r>
            <a:endParaRPr lang="ru-RU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В начале 1977г. во все пять ступеней были добавлены нормативы по </a:t>
            </a:r>
            <a:r>
              <a:rPr lang="ru-RU" dirty="0">
                <a:solidFill>
                  <a:srgbClr val="0000FF"/>
                </a:solidFill>
                <a:latin typeface="Times New Roman"/>
                <a:ea typeface="Times New Roman"/>
                <a:hlinkClick r:id="rId2" tooltip="Ориентирование спортивное"/>
              </a:rPr>
              <a:t>спортивному ориентированию</a:t>
            </a:r>
            <a:r>
              <a:rPr lang="ru-RU" dirty="0">
                <a:latin typeface="Times New Roman"/>
                <a:ea typeface="Times New Roman"/>
              </a:rPr>
              <a:t>.</a:t>
            </a:r>
            <a:endParaRPr lang="ru-RU" dirty="0"/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Нормативы </a:t>
            </a:r>
            <a:r>
              <a:rPr lang="ru-RU" dirty="0">
                <a:latin typeface="Times New Roman"/>
                <a:ea typeface="Times New Roman"/>
              </a:rPr>
              <a:t>комплекса ГТО стали инструментом, благодаря которому каждый гражданин мог проверить уровень своего физического развития.</a:t>
            </a:r>
            <a:endParaRPr lang="ru-RU" dirty="0"/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ГТО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СССР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30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3" y="2323652"/>
            <a:ext cx="5400716" cy="3508977"/>
          </a:xfrm>
        </p:spPr>
        <p:txBody>
          <a:bodyPr>
            <a:normAutofit fontScale="77500" lnSpcReduction="20000"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Значок «Отличник ГТО» вручался тем, кто сдал нормативы на золотой значок IV ступени комплекса 1972 года «Физическое совершенство» и имел один 1-й или два 2-х спортивных разряда в любом виде спорта</a:t>
            </a:r>
            <a:r>
              <a:rPr lang="ru-RU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.</a:t>
            </a: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endParaRPr lang="ru-RU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«Почетный знак ГТО» вручался тем, кто выполнял нормативы в течение нескольких лет подряд.</a:t>
            </a:r>
            <a:endParaRPr lang="ru-RU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endParaRPr lang="ru-RU" dirty="0"/>
          </a:p>
        </p:txBody>
      </p:sp>
      <p:pic>
        <p:nvPicPr>
          <p:cNvPr id="4" name="officeArt object" descr="http://www.znak.biz.ua/images/xxvii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516216" y="2564904"/>
            <a:ext cx="1712595" cy="15214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officeArt object" descr="http://www.znak.biz.ua/images/xxviii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893168" y="4437112"/>
            <a:ext cx="1310005" cy="184912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ГТО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СССР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18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1" y="2323652"/>
            <a:ext cx="3600399" cy="3985668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В 1980 году была выпущена специальная серия значков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Calibri"/>
              </a:rPr>
              <a:t>ГТО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, 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Calibri"/>
              </a:rPr>
              <a:t>посвящённая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Играм XXII Олимпиады в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Calibri"/>
              </a:rPr>
              <a:t>Москве</a:t>
            </a:r>
            <a:endParaRPr lang="ru-RU" sz="1400" dirty="0">
              <a:solidFill>
                <a:srgbClr val="000000"/>
              </a:solidFill>
              <a:latin typeface="Times New Roman"/>
              <a:ea typeface="Calibri"/>
            </a:endParaRPr>
          </a:p>
          <a:p>
            <a:pPr marL="68580" indent="0">
              <a:lnSpc>
                <a:spcPct val="170000"/>
              </a:lnSpc>
              <a:buNone/>
            </a:pPr>
            <a:endParaRPr lang="ru-RU" sz="1400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indent="450215" algn="just">
              <a:lnSpc>
                <a:spcPct val="17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В начале 1985 года в Комплекс ГТО был внесен очередной пакет с изменениями. Теперь комплекс для взрослых состоял из 3 ступеней, а для школьников–из 4-х.</a:t>
            </a:r>
            <a:endParaRPr lang="ru-RU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endParaRPr lang="ru-RU" sz="1400" dirty="0"/>
          </a:p>
        </p:txBody>
      </p:sp>
      <p:pic>
        <p:nvPicPr>
          <p:cNvPr id="4" name="officeArt object" descr="http://www.znak.biz.ua/images/xxi(1)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211960" y="2337758"/>
            <a:ext cx="1377950" cy="13779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officeArt object" descr="http://www.znak.biz.ua/images/xxi(2)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724128" y="2272988"/>
            <a:ext cx="1391920" cy="138493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officeArt object" descr="http://www.znak.biz.ua/images/xxi(3)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164288" y="2272988"/>
            <a:ext cx="1459865" cy="150749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officeArt object" descr="http://www.znak.biz.ua/images/xxiv(1).jp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716016" y="4077071"/>
            <a:ext cx="1594485" cy="159448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officeArt object" descr="http://www.znak.biz.ua/images/xxiv(2).jp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804248" y="4143112"/>
            <a:ext cx="1528445" cy="15284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864096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ГТО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СССР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95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1224136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ГТО?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3" y="2323652"/>
            <a:ext cx="3168468" cy="3508977"/>
          </a:xfrm>
        </p:spPr>
        <p:txBody>
          <a:bodyPr>
            <a:normAutofit fontScale="70000" lnSpcReduction="20000"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u="sng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«</a:t>
            </a:r>
            <a:r>
              <a:rPr lang="ru-RU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Готов к труду и обороне»</a:t>
            </a: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 - </a:t>
            </a:r>
            <a:r>
              <a:rPr lang="ru-RU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это программа </a:t>
            </a: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физической и культурной подготовки, которая основывалась на единой и поддерживаемой государством системе патриотического воспитания населения. </a:t>
            </a:r>
            <a:endParaRPr lang="ru-RU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764" y="2204864"/>
            <a:ext cx="298352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27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2323652"/>
            <a:ext cx="7272924" cy="3508977"/>
          </a:xfrm>
        </p:spPr>
        <p:txBody>
          <a:bodyPr>
            <a:normAutofit fontScale="92500"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Распад Советского Союза повлек за собой более большую пропасть в работе над воспитанием физической активности граждан. Юридически  Комплекс ГТО не был упразднен, однако фактически он </a:t>
            </a:r>
            <a:r>
              <a:rPr lang="ru-RU" dirty="0">
                <a:solidFill>
                  <a:srgbClr val="231F2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прекратил свое существование в 1991 году</a:t>
            </a:r>
            <a:r>
              <a:rPr lang="ru-RU" dirty="0" smtClean="0">
                <a:solidFill>
                  <a:srgbClr val="231F2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1991 году 60 летняя история комплекса </a:t>
            </a: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замерла…</a:t>
            </a:r>
            <a:endParaRPr lang="ru-RU" sz="2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68580" indent="0"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1716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ГТО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СССР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614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3149"/>
            <a:ext cx="7704856" cy="1009667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/>
              <a:t>Новейшая история </a:t>
            </a:r>
            <a:r>
              <a:rPr lang="ru-RU" b="1" i="1" dirty="0" smtClean="0"/>
              <a:t>ГТО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44824"/>
            <a:ext cx="4104457" cy="4536504"/>
          </a:xfrm>
        </p:spPr>
        <p:txBody>
          <a:bodyPr>
            <a:normAutofit fontScale="92500" lnSpcReduction="10000"/>
          </a:bodyPr>
          <a:lstStyle/>
          <a:p>
            <a:pPr indent="36068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"/>
                <a:cs typeface="Calibri"/>
              </a:rPr>
              <a:t>24 </a:t>
            </a:r>
            <a:r>
              <a:rPr lang="ru-RU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"/>
                <a:cs typeface="Calibri"/>
              </a:rPr>
              <a:t>марта </a:t>
            </a:r>
            <a:r>
              <a:rPr lang="ru-RU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"/>
                <a:cs typeface="Calibri"/>
              </a:rPr>
              <a:t>2016 </a:t>
            </a:r>
            <a:r>
              <a:rPr lang="ru-RU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"/>
                <a:cs typeface="Calibri"/>
              </a:rPr>
              <a:t>г. </a:t>
            </a:r>
            <a:r>
              <a:rPr lang="ru-RU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"/>
                <a:cs typeface="Calibri"/>
              </a:rPr>
              <a:t>исполнился </a:t>
            </a:r>
            <a:r>
              <a:rPr lang="ru-RU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"/>
                <a:cs typeface="Calibri"/>
              </a:rPr>
              <a:t>2 </a:t>
            </a:r>
            <a:r>
              <a:rPr lang="ru-RU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"/>
                <a:cs typeface="Calibri"/>
              </a:rPr>
              <a:t>годф</a:t>
            </a:r>
            <a:r>
              <a:rPr lang="ru-RU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"/>
                <a:cs typeface="Calibri"/>
              </a:rPr>
              <a:t> </a:t>
            </a: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"/>
                <a:cs typeface="Calibri"/>
              </a:rPr>
              <a:t>со дня принятия Указа Президента Российской Федерации от 24 марта 2014 г.  №172 «О Всероссийском физкультурно-спортивном комплексе «Готов к труду и обороне» (ГТО)». </a:t>
            </a:r>
            <a:endParaRPr lang="ru-RU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marL="68580" indent="0"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2816"/>
            <a:ext cx="331628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87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4784"/>
            <a:ext cx="2448272" cy="4896544"/>
          </a:xfrm>
        </p:spPr>
        <p:txBody>
          <a:bodyPr>
            <a:noAutofit/>
          </a:bodyPr>
          <a:lstStyle/>
          <a:p>
            <a:pPr marL="68580" indent="0" algn="just"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Courier New" pitchFamily="49" charset="0"/>
              <a:buChar char="o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Обновленная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расшифровка ГТО звучит как: «Горжусь тобой, Отечество!» </a:t>
            </a:r>
          </a:p>
          <a:p>
            <a:pPr algn="just">
              <a:buFont typeface="Courier New" pitchFamily="49" charset="0"/>
              <a:buChar char="o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название-призыв оказалось более личным, более теплым, в нем напрямую упоминается святое для русского человека слово «Отечество.</a:t>
            </a:r>
          </a:p>
          <a:p>
            <a:pPr marL="68580" indent="0" algn="just"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024744" cy="601136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Горжусь тобой, Отечество!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4103687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6"/>
            <a:ext cx="3792537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74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1" y="1700808"/>
            <a:ext cx="3024336" cy="4680520"/>
          </a:xfrm>
          <a:ln>
            <a:noFill/>
          </a:ln>
        </p:spPr>
        <p:txBody>
          <a:bodyPr>
            <a:normAutofit/>
          </a:bodyPr>
          <a:lstStyle/>
          <a:p>
            <a:pPr marL="0" lvl="0" indent="0">
              <a:spcBef>
                <a:spcPts val="600"/>
              </a:spcBef>
              <a:buClr>
                <a:srgbClr val="B13F9A"/>
              </a:buClr>
              <a:buSzPct val="73000"/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/>
              </a:rPr>
              <a:t>При сдаче норм ГТО существует несколько ступеней:</a:t>
            </a:r>
          </a:p>
          <a:p>
            <a:pPr marL="274320" lvl="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1800" b="1" dirty="0">
                <a:solidFill>
                  <a:prstClr val="black"/>
                </a:solidFill>
                <a:latin typeface="Times New Roman"/>
              </a:rPr>
              <a:t>I </a:t>
            </a:r>
            <a:r>
              <a:rPr lang="ru-RU" sz="1800" b="1" dirty="0">
                <a:solidFill>
                  <a:prstClr val="black"/>
                </a:solidFill>
                <a:latin typeface="Times New Roman"/>
              </a:rPr>
              <a:t>ступень – школьники 6-8 лет</a:t>
            </a:r>
          </a:p>
          <a:p>
            <a:pPr marL="274320" lvl="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1800" b="1" dirty="0">
                <a:solidFill>
                  <a:prstClr val="black"/>
                </a:solidFill>
                <a:latin typeface="Times New Roman"/>
              </a:rPr>
              <a:t>II </a:t>
            </a:r>
            <a:r>
              <a:rPr lang="ru-RU" sz="1800" b="1" dirty="0">
                <a:solidFill>
                  <a:prstClr val="black"/>
                </a:solidFill>
                <a:latin typeface="Times New Roman"/>
              </a:rPr>
              <a:t>ступень – школьники 9-10 лет</a:t>
            </a:r>
          </a:p>
          <a:p>
            <a:pPr marL="274320" lvl="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1800" b="1" dirty="0">
                <a:solidFill>
                  <a:prstClr val="black"/>
                </a:solidFill>
                <a:latin typeface="Times New Roman"/>
              </a:rPr>
              <a:t>III </a:t>
            </a:r>
            <a:r>
              <a:rPr lang="ru-RU" sz="1800" b="1" dirty="0">
                <a:solidFill>
                  <a:prstClr val="black"/>
                </a:solidFill>
                <a:latin typeface="Times New Roman"/>
              </a:rPr>
              <a:t>ступень – школьники 11-12 лет</a:t>
            </a:r>
          </a:p>
          <a:p>
            <a:pPr marL="274320" lvl="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1800" b="1" dirty="0">
                <a:solidFill>
                  <a:prstClr val="black"/>
                </a:solidFill>
                <a:latin typeface="Times New Roman"/>
              </a:rPr>
              <a:t>IV </a:t>
            </a:r>
            <a:r>
              <a:rPr lang="ru-RU" sz="1800" b="1" dirty="0">
                <a:solidFill>
                  <a:prstClr val="black"/>
                </a:solidFill>
                <a:latin typeface="Times New Roman"/>
              </a:rPr>
              <a:t>ступень –школьники 13-15 лет</a:t>
            </a:r>
          </a:p>
          <a:p>
            <a:pPr marL="274320" lvl="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1800" b="1" dirty="0">
                <a:solidFill>
                  <a:prstClr val="black"/>
                </a:solidFill>
                <a:latin typeface="Times New Roman"/>
              </a:rPr>
              <a:t>V </a:t>
            </a:r>
            <a:r>
              <a:rPr lang="ru-RU" sz="1800" b="1" dirty="0">
                <a:solidFill>
                  <a:prstClr val="black"/>
                </a:solidFill>
                <a:latin typeface="Times New Roman"/>
              </a:rPr>
              <a:t>ступень –школьники 16-17 лет</a:t>
            </a:r>
          </a:p>
          <a:p>
            <a:pPr marL="68580" indent="0" algn="just">
              <a:lnSpc>
                <a:spcPct val="150000"/>
              </a:lnSpc>
              <a:spcAft>
                <a:spcPts val="0"/>
              </a:spcAft>
              <a:buNone/>
            </a:pPr>
            <a:endParaRPr lang="ru-RU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024744" cy="864096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/>
              <a:t>С</a:t>
            </a:r>
            <a:r>
              <a:rPr lang="ru-RU" b="1" i="1" dirty="0" smtClean="0"/>
              <a:t>тупени </a:t>
            </a:r>
            <a:r>
              <a:rPr lang="ru-RU" b="1" i="1" dirty="0" smtClean="0"/>
              <a:t>ГТО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54831"/>
            <a:ext cx="3213100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988" y="4149080"/>
            <a:ext cx="381000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0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72816"/>
            <a:ext cx="3816424" cy="460851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buFont typeface="Courier New" pitchFamily="49" charset="0"/>
              <a:buChar char="o"/>
            </a:pPr>
            <a:endParaRPr lang="ru-RU" sz="14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6 ступень – мужчины 18 – 29 лет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7 ступень – мужчины 30 – 39 лет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8 ступень – мужчины 40 – 49 лет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9 ступень – мужчины 50 – 59 лет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10 ступень – мужчины 60 – 69 лет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11 ступень – мужчины 70 лет и старше.</a:t>
            </a:r>
          </a:p>
          <a:p>
            <a:endParaRPr lang="ru-RU" sz="1800" dirty="0"/>
          </a:p>
          <a:p>
            <a:endParaRPr lang="ru-RU" sz="18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864096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i="1" dirty="0" smtClean="0"/>
              <a:t>Ступени ГТО для мужчин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207" y="3789040"/>
            <a:ext cx="4239681" cy="275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88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3312368" cy="4824536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buFont typeface="Courier New" pitchFamily="49" charset="0"/>
              <a:buChar char="o"/>
            </a:pPr>
            <a:r>
              <a:rPr lang="ru-RU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itchFamily="18" charset="0"/>
                <a:ea typeface="Calibri"/>
                <a:cs typeface="Times New Roman" pitchFamily="18" charset="0"/>
              </a:rPr>
              <a:t>6 ступень – женщины 18 – 29 лет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buFont typeface="Courier New" pitchFamily="49" charset="0"/>
              <a:buChar char="o"/>
            </a:pPr>
            <a:r>
              <a:rPr lang="ru-RU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itchFamily="18" charset="0"/>
                <a:ea typeface="Calibri"/>
                <a:cs typeface="Times New Roman" pitchFamily="18" charset="0"/>
              </a:rPr>
              <a:t>7 ступень – женщины 30 – 39 лет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buFont typeface="Courier New" pitchFamily="49" charset="0"/>
              <a:buChar char="o"/>
            </a:pPr>
            <a:r>
              <a:rPr lang="ru-RU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itchFamily="18" charset="0"/>
                <a:ea typeface="Calibri"/>
                <a:cs typeface="Times New Roman" pitchFamily="18" charset="0"/>
              </a:rPr>
              <a:t>8 ступень – женщины 40 – 49 лет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buFont typeface="Courier New" pitchFamily="49" charset="0"/>
              <a:buChar char="o"/>
            </a:pPr>
            <a:r>
              <a:rPr lang="ru-RU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itchFamily="18" charset="0"/>
                <a:ea typeface="Calibri"/>
                <a:cs typeface="Times New Roman" pitchFamily="18" charset="0"/>
              </a:rPr>
              <a:t>9 ступень – женщины 50 – 59 лет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buFont typeface="Courier New" pitchFamily="49" charset="0"/>
              <a:buChar char="o"/>
            </a:pPr>
            <a:r>
              <a:rPr lang="ru-RU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itchFamily="18" charset="0"/>
                <a:ea typeface="Calibri"/>
                <a:cs typeface="Times New Roman" pitchFamily="18" charset="0"/>
              </a:rPr>
              <a:t>10 ступень – женщины 60 – 69 лет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buFont typeface="Courier New" pitchFamily="49" charset="0"/>
              <a:buChar char="o"/>
            </a:pPr>
            <a:r>
              <a:rPr lang="ru-RU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itchFamily="18" charset="0"/>
                <a:ea typeface="Calibri"/>
                <a:cs typeface="Times New Roman" pitchFamily="18" charset="0"/>
              </a:rPr>
              <a:t>11 ступень – женщины 70 лет и старше.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buFont typeface="Courier New" pitchFamily="49" charset="0"/>
              <a:buChar char="o"/>
            </a:pPr>
            <a:endParaRPr lang="ru-RU" sz="2000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72008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i="1" dirty="0" smtClean="0"/>
              <a:t>Ступени ГТО для женщин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366" y="2780928"/>
            <a:ext cx="463944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299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272926" cy="576064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испытаний (обязательные)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064896" cy="4752528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Челночный бег 3X10 м (сек) или бег на 30 м (сек)</a:t>
            </a:r>
          </a:p>
          <a:p>
            <a:pPr>
              <a:buFont typeface="Courier New" pitchFamily="49" charset="0"/>
              <a:buChar char="o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Смешанное передвижение 1 км</a:t>
            </a:r>
          </a:p>
          <a:p>
            <a:pPr>
              <a:buFont typeface="Courier New" pitchFamily="49" charset="0"/>
              <a:buChar char="o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Прыжок в длину с места толчком двумя ногами (см)</a:t>
            </a:r>
          </a:p>
          <a:p>
            <a:pPr>
              <a:buFont typeface="Courier New" pitchFamily="49" charset="0"/>
              <a:buChar char="o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Подтягивание из виса на высокой перекладине или подтягивание из виса лёжа на низкой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перекладине (кол-во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раз)</a:t>
            </a:r>
          </a:p>
          <a:p>
            <a:pPr>
              <a:buFont typeface="Courier New" pitchFamily="49" charset="0"/>
              <a:buChar char="o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Сгибание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разгибание рук в упоре лежа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полу(кол-во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раз) </a:t>
            </a:r>
          </a:p>
          <a:p>
            <a:pPr>
              <a:buFont typeface="Courier New" pitchFamily="49" charset="0"/>
              <a:buChar char="o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Наклон вперед из положения стоя с прямыми ногами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   (достать пол)</a:t>
            </a:r>
          </a:p>
          <a:p>
            <a:pPr>
              <a:buFont typeface="Courier New" pitchFamily="49" charset="0"/>
              <a:buChar char="o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3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7632848" cy="648072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/>
              <a:t>Виды испытаний (по выбору)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72816"/>
            <a:ext cx="7632848" cy="453650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Метание теннисного мяча в цель (кол – во раз)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Бег на лыжах  (мин., сек.)  или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кросс по пересеченной местности 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Плавание без учета времени (м)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Метание мяча 150 г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Стрельба из пневматической винтовки.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Туристический поход.</a:t>
            </a:r>
          </a:p>
          <a:p>
            <a:pPr>
              <a:lnSpc>
                <a:spcPct val="150000"/>
              </a:lnSpc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35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5" y="1772816"/>
            <a:ext cx="3312367" cy="4752528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Выполнившие нормативы комплекса будут отмечены золотыми, серебряными или бронзовыми знаками отличия, а также получат массовые спортивные разряды и звания. </a:t>
            </a:r>
          </a:p>
          <a:p>
            <a:pPr algn="just"/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Обладание такими знаками отличия даст бонусы при поступлении в высшие учебные заведения.</a:t>
            </a:r>
          </a:p>
          <a:p>
            <a:pPr algn="just"/>
            <a:endParaRPr lang="ru-RU" sz="18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704856" cy="864096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i="1" dirty="0"/>
              <a:t>Новейшая история </a:t>
            </a:r>
            <a:r>
              <a:rPr lang="ru-RU" b="1" i="1" dirty="0" smtClean="0"/>
              <a:t>ГТО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91697"/>
            <a:ext cx="2592288" cy="257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019" y="3832448"/>
            <a:ext cx="2796481" cy="261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13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50466"/>
            <a:ext cx="4099390" cy="579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08455"/>
            <a:ext cx="4062358" cy="573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74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776864" cy="864096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94C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  <a:r>
              <a:rPr lang="ru-RU" sz="3200" b="1" dirty="0">
                <a:solidFill>
                  <a:srgbClr val="94C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возникновения комплекса ГТО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9" y="1772816"/>
            <a:ext cx="3816424" cy="4608512"/>
          </a:xfrm>
        </p:spPr>
        <p:txBody>
          <a:bodyPr>
            <a:normAutofit fontScale="77500" lnSpcReduction="20000"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9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В 1927 году </a:t>
            </a:r>
            <a:r>
              <a:rPr lang="ru-RU" sz="19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в </a:t>
            </a:r>
            <a:r>
              <a:rPr lang="ru-RU" sz="19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СССР создается самая крупная из специализированных общественных организаций – Общество содействия обороне, авиационному и химическому строительству (ОСОАВИАХИМ</a:t>
            </a:r>
            <a:r>
              <a:rPr lang="ru-RU" sz="19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).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По всей стране под эгидой </a:t>
            </a:r>
            <a:r>
              <a:rPr lang="ru-RU" sz="18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ОСОАВИАХИМа</a:t>
            </a:r>
            <a:r>
              <a:rPr lang="ru-RU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 строятся тиры, стрельбища, создаются аэроклубы и военно-спортивные кружки, где молодежь осваивает  специальности радиста, телеграфиста, парашютиста, моториста, санитара, медсестры, пилота и др.</a:t>
            </a:r>
            <a:endParaRPr lang="ru-RU" sz="14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8" y="1628800"/>
            <a:ext cx="3353917" cy="472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72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8064" y="2274838"/>
            <a:ext cx="34563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Сдать ГТО совсем непросто,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Ты ловким, сильным должен быть,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Чтоб нормативы победить,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Значок в итоге получить.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Пройдя же все ступени вверх -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Ты будешь верить в свой успех.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олимпийцем можешь стать,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Медали точно получать.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32656"/>
            <a:ext cx="2700337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2089527"/>
            <a:ext cx="270033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436043"/>
            <a:ext cx="2713037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73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028384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63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792088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b="1" dirty="0" smtClean="0"/>
              <a:t>Вперёд, к победам!</a:t>
            </a:r>
            <a:endParaRPr lang="ru-RU" b="1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0" y="1844823"/>
            <a:ext cx="6948414" cy="46304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7945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776864" cy="72008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b="1" dirty="0" smtClean="0">
                <a:latin typeface="Times New Roman"/>
                <a:ea typeface="Calibri"/>
              </a:rPr>
              <a:t>Первый </a:t>
            </a:r>
            <a:r>
              <a:rPr lang="ru-RU" b="1" dirty="0">
                <a:latin typeface="Times New Roman"/>
                <a:ea typeface="Calibri"/>
              </a:rPr>
              <a:t>комплекс ГТО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28800"/>
            <a:ext cx="3672409" cy="4680520"/>
          </a:xfrm>
        </p:spPr>
        <p:txBody>
          <a:bodyPr>
            <a:normAutofit fontScale="85000" lnSpcReduction="20000"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По </a:t>
            </a: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поручению Всесоюзного совета физической культуры при ЦИК СССР был разработан проект комплекса ГТО</a:t>
            </a: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Calibri"/>
                <a:cs typeface="Calibri"/>
              </a:rPr>
              <a:t>, который 11 марта 1931 года после общественного обсуждения был утвержден и стал нормативной основой системы физического воспитания для всей страны. </a:t>
            </a:r>
            <a:endParaRPr lang="ru-RU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94138"/>
            <a:ext cx="3240360" cy="475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941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556792"/>
            <a:ext cx="3960441" cy="4824536"/>
          </a:xfrm>
        </p:spPr>
        <p:txBody>
          <a:bodyPr>
            <a:normAutofit fontScale="62500" lnSpcReduction="20000"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К испытаниям на получение значка «Готов к труду и обороне» первоначально допускались мужчины не моложе 18 лет и женщины не моложе 17 лет. Особым условием было удовлетворительное состояние здоровья. Определял его врач, который устанавливал, что сдача норм по данному комплексу не принесет ущерба здоровью человека. К соревнованиям допускались физкультурники, организованные в коллективы, и физкультурники-одиночки. Для проведения практических испытаний они распределялись на отдельные группы по полу и возрасту. </a:t>
            </a:r>
            <a:endParaRPr lang="ru-RU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632848" cy="72008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b="1" dirty="0" smtClean="0">
                <a:latin typeface="Times New Roman"/>
                <a:ea typeface="Calibri"/>
              </a:rPr>
              <a:t>Первый </a:t>
            </a:r>
            <a:r>
              <a:rPr lang="ru-RU" b="1" dirty="0">
                <a:latin typeface="Times New Roman"/>
                <a:ea typeface="Calibri"/>
              </a:rPr>
              <a:t>комплекс ГТО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56204"/>
            <a:ext cx="2857379" cy="485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67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4464496" cy="4896544"/>
          </a:xfrm>
        </p:spPr>
        <p:txBody>
          <a:bodyPr>
            <a:no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Первый комплекс ГТО состоял всего из одной </a:t>
            </a:r>
            <a:r>
              <a:rPr lang="ru-RU" sz="1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ступени и </a:t>
            </a:r>
            <a:r>
              <a:rPr lang="ru-RU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предполагал  выполнение 21 испытания, 15 из которых  носили практический характер:</a:t>
            </a:r>
            <a:endParaRPr lang="ru-RU" sz="105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- бег на 100, 500 и 1000 метров; </a:t>
            </a:r>
            <a:endParaRPr lang="ru-RU" sz="105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- прыжки в длину и высоту;</a:t>
            </a:r>
            <a:endParaRPr lang="ru-RU" sz="105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- метание гранаты;</a:t>
            </a:r>
            <a:endParaRPr lang="ru-RU" sz="105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- подтягивание на перекладине;</a:t>
            </a:r>
            <a:endParaRPr lang="ru-RU" sz="105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- лазание по канату или шесту;</a:t>
            </a:r>
            <a:endParaRPr lang="ru-RU" sz="105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-поднимание патронного ящика весом в 32 килограмма и безостановочное передвижение с ним на расстоянии 50 метров;</a:t>
            </a:r>
            <a:endParaRPr lang="ru-RU" sz="105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- плавание;</a:t>
            </a:r>
            <a:endParaRPr lang="ru-RU" sz="105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- умение ездить на велосипеде или умение управлять трактором, мотоциклом, автомобилем; </a:t>
            </a:r>
            <a:endParaRPr lang="ru-RU" sz="105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- умение грести 1 км;</a:t>
            </a:r>
            <a:endParaRPr lang="ru-RU" sz="105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- лыжи на 3 и 10 км; </a:t>
            </a:r>
            <a:endParaRPr lang="ru-RU" sz="105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- верховую езду и продвижение в противогазе на 1 км. </a:t>
            </a:r>
            <a:endParaRPr lang="ru-RU" sz="105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endParaRPr lang="ru-RU" sz="1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550" y="692150"/>
            <a:ext cx="7024688" cy="57661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/>
                <a:ea typeface="Calibri"/>
              </a:rPr>
              <a:t>Первый </a:t>
            </a:r>
            <a:r>
              <a:rPr lang="ru-RU" b="1" dirty="0">
                <a:latin typeface="Times New Roman"/>
                <a:ea typeface="Calibri"/>
              </a:rPr>
              <a:t>комплекс ГТО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02529"/>
            <a:ext cx="3481800" cy="486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24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720080"/>
          </a:xfr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Плакаты ГТО</a:t>
            </a:r>
            <a:endParaRPr lang="ru-RU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253264" cy="490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52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648072"/>
          </a:xfrm>
          <a:solidFill>
            <a:schemeClr val="bg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Плакаты ГТО</a:t>
            </a:r>
            <a:endParaRPr lang="ru-RU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04827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83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7920880" cy="1008112"/>
          </a:xfr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Значки ГТО 1931-1936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ступень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fficeArt object" descr="http://www.znak.biz.ua/images/i.jpg"/>
          <p:cNvPicPr>
            <a:picLocks noGrp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83568" y="2780928"/>
            <a:ext cx="1584176" cy="307333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officeArt object" descr="http://www.znak.biz.ua/images/ii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627784" y="2780928"/>
            <a:ext cx="1641909" cy="295232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Объект 3" descr="C:\Users\v.khakimullina\Pictures\Обладатели значка ГТО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92896"/>
            <a:ext cx="3887396" cy="3508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93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360</TotalTime>
  <Words>1189</Words>
  <Application>Microsoft Office PowerPoint</Application>
  <PresentationFormat>Экран (4:3)</PresentationFormat>
  <Paragraphs>120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Остин</vt:lpstr>
      <vt:lpstr>Единый день ГТО</vt:lpstr>
      <vt:lpstr>Что такое ГТО? </vt:lpstr>
      <vt:lpstr>История возникновения комплекса ГТО</vt:lpstr>
      <vt:lpstr>Первый комплекс ГТО </vt:lpstr>
      <vt:lpstr>Первый комплекс ГТО </vt:lpstr>
      <vt:lpstr>Первый комплекс ГТО </vt:lpstr>
      <vt:lpstr>Плакаты ГТО</vt:lpstr>
      <vt:lpstr>Плакаты ГТО</vt:lpstr>
      <vt:lpstr>Значки ГТО 1931-1936 годов  (I иII ступень)</vt:lpstr>
      <vt:lpstr>Первый комплекс ГТО </vt:lpstr>
      <vt:lpstr>Комплекс ГТО и Великая Отечественная Война</vt:lpstr>
      <vt:lpstr>Комплекс ГТО и Великая Отечественная Война</vt:lpstr>
      <vt:lpstr>Значки ГТО времен Великой Отечественной войны</vt:lpstr>
      <vt:lpstr>Комплекс ГТО  в советское время</vt:lpstr>
      <vt:lpstr>Комплекс ГТО  в СССР</vt:lpstr>
      <vt:lpstr>Комплекс ГТО  в СССР</vt:lpstr>
      <vt:lpstr>Комплекс ГТО  в СССР</vt:lpstr>
      <vt:lpstr>Комплекс ГТО  в СССР</vt:lpstr>
      <vt:lpstr>Комплекс ГТО в СССР</vt:lpstr>
      <vt:lpstr>Комплекс ГТО в СССР</vt:lpstr>
      <vt:lpstr>Новейшая история ГТО </vt:lpstr>
      <vt:lpstr>Горжусь тобой, Отечество!</vt:lpstr>
      <vt:lpstr>  Ступени ГТО</vt:lpstr>
      <vt:lpstr>Ступени ГТО для мужчин</vt:lpstr>
      <vt:lpstr>Ступени ГТО для женщин</vt:lpstr>
      <vt:lpstr>Виды испытаний (обязательные)</vt:lpstr>
      <vt:lpstr>Виды испытаний (по выбору)</vt:lpstr>
      <vt:lpstr>Новейшая история ГТО</vt:lpstr>
      <vt:lpstr>Презентация PowerPoint</vt:lpstr>
      <vt:lpstr>Презентация PowerPoint</vt:lpstr>
      <vt:lpstr>Презентация PowerPoint</vt:lpstr>
      <vt:lpstr>Вперёд, к победам!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Единый день ГТО</dc:title>
  <dc:creator>Анна Мурадовна</dc:creator>
  <cp:lastModifiedBy>Игорь</cp:lastModifiedBy>
  <cp:revision>26</cp:revision>
  <dcterms:created xsi:type="dcterms:W3CDTF">2015-03-23T14:11:14Z</dcterms:created>
  <dcterms:modified xsi:type="dcterms:W3CDTF">2016-02-26T17:40:59Z</dcterms:modified>
</cp:coreProperties>
</file>